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2" r:id="rId6"/>
    <p:sldId id="264" r:id="rId7"/>
    <p:sldId id="265" r:id="rId8"/>
    <p:sldId id="266" r:id="rId9"/>
    <p:sldId id="267" r:id="rId10"/>
    <p:sldId id="268" r:id="rId11"/>
    <p:sldId id="269" r:id="rId12"/>
    <p:sldId id="271" r:id="rId13"/>
    <p:sldId id="273" r:id="rId14"/>
    <p:sldId id="274" r:id="rId15"/>
    <p:sldId id="275" r:id="rId16"/>
    <p:sldId id="276" r:id="rId17"/>
    <p:sldId id="278" r:id="rId18"/>
    <p:sldId id="279" r:id="rId19"/>
    <p:sldId id="280" r:id="rId20"/>
    <p:sldId id="281" r:id="rId21"/>
    <p:sldId id="286" r:id="rId22"/>
    <p:sldId id="283" r:id="rId23"/>
    <p:sldId id="284" r:id="rId24"/>
    <p:sldId id="285" r:id="rId25"/>
    <p:sldId id="287" r:id="rId26"/>
    <p:sldId id="288" r:id="rId27"/>
    <p:sldId id="289" r:id="rId28"/>
    <p:sldId id="290" r:id="rId29"/>
    <p:sldId id="291" r:id="rId30"/>
    <p:sldId id="292" r:id="rId31"/>
    <p:sldId id="293" r:id="rId32"/>
    <p:sldId id="294" r:id="rId33"/>
    <p:sldId id="297" r:id="rId34"/>
    <p:sldId id="299" r:id="rId3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-132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F5E12-D300-4EEC-9DD4-1BDC8701B80E}" type="datetimeFigureOut">
              <a:rPr lang="ru-RU" smtClean="0"/>
              <a:pPr/>
              <a:t>06.03.2017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B4886-BE5F-4457-B1F3-7F64431701E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54567033"/>
      </p:ext>
    </p:extLst>
  </p:cSld>
  <p:clrMapOvr>
    <a:masterClrMapping/>
  </p:clrMapOvr>
  <p:transition spd="slow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F5E12-D300-4EEC-9DD4-1BDC8701B80E}" type="datetimeFigureOut">
              <a:rPr lang="ru-RU" smtClean="0"/>
              <a:pPr/>
              <a:t>06.03.2017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B4886-BE5F-4457-B1F3-7F64431701E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21006959"/>
      </p:ext>
    </p:extLst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F5E12-D300-4EEC-9DD4-1BDC8701B80E}" type="datetimeFigureOut">
              <a:rPr lang="ru-RU" smtClean="0"/>
              <a:pPr/>
              <a:t>06.03.2017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B4886-BE5F-4457-B1F3-7F64431701E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73062274"/>
      </p:ext>
    </p:extLst>
  </p:cSld>
  <p:clrMapOvr>
    <a:masterClrMapping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F5E12-D300-4EEC-9DD4-1BDC8701B80E}" type="datetimeFigureOut">
              <a:rPr lang="ru-RU" smtClean="0"/>
              <a:pPr/>
              <a:t>06.03.2017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B4886-BE5F-4457-B1F3-7F64431701E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22244871"/>
      </p:ext>
    </p:extLst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F5E12-D300-4EEC-9DD4-1BDC8701B80E}" type="datetimeFigureOut">
              <a:rPr lang="ru-RU" smtClean="0"/>
              <a:pPr/>
              <a:t>06.03.2017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B4886-BE5F-4457-B1F3-7F64431701E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7787730"/>
      </p:ext>
    </p:extLst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F5E12-D300-4EEC-9DD4-1BDC8701B80E}" type="datetimeFigureOut">
              <a:rPr lang="ru-RU" smtClean="0"/>
              <a:pPr/>
              <a:t>06.03.2017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B4886-BE5F-4457-B1F3-7F64431701E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7917133"/>
      </p:ext>
    </p:extLst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F5E12-D300-4EEC-9DD4-1BDC8701B80E}" type="datetimeFigureOut">
              <a:rPr lang="ru-RU" smtClean="0"/>
              <a:pPr/>
              <a:t>06.03.2017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B4886-BE5F-4457-B1F3-7F64431701E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3411204"/>
      </p:ext>
    </p:extLst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F5E12-D300-4EEC-9DD4-1BDC8701B80E}" type="datetimeFigureOut">
              <a:rPr lang="ru-RU" smtClean="0"/>
              <a:pPr/>
              <a:t>06.03.2017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B4886-BE5F-4457-B1F3-7F64431701E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94281928"/>
      </p:ext>
    </p:extLst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F5E12-D300-4EEC-9DD4-1BDC8701B80E}" type="datetimeFigureOut">
              <a:rPr lang="ru-RU" smtClean="0"/>
              <a:pPr/>
              <a:t>06.03.2017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B4886-BE5F-4457-B1F3-7F64431701E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97453977"/>
      </p:ext>
    </p:extLst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F5E12-D300-4EEC-9DD4-1BDC8701B80E}" type="datetimeFigureOut">
              <a:rPr lang="ru-RU" smtClean="0"/>
              <a:pPr/>
              <a:t>06.03.2017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B4886-BE5F-4457-B1F3-7F64431701E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0125842"/>
      </p:ext>
    </p:extLst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F5E12-D300-4EEC-9DD4-1BDC8701B80E}" type="datetimeFigureOut">
              <a:rPr lang="ru-RU" smtClean="0"/>
              <a:pPr/>
              <a:t>06.03.2017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B4886-BE5F-4457-B1F3-7F64431701E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04757724"/>
      </p:ext>
    </p:extLst>
  </p:cSld>
  <p:clrMapOvr>
    <a:masterClrMapping/>
  </p:clrMapOvr>
  <p:transition spd="slow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BF5E12-D300-4EEC-9DD4-1BDC8701B80E}" type="datetimeFigureOut">
              <a:rPr lang="ru-RU" smtClean="0"/>
              <a:pPr/>
              <a:t>06.03.2017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EB4886-BE5F-4457-B1F3-7F64431701E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30437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randomBar dir="vert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ds03.infourok.ru/uploads/ex/00f7/00045a3e-64497ca0/img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3501" y="3323883"/>
            <a:ext cx="9144000" cy="2387600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ЭЛЕМЕНТЫ 1 ГРУППЫ ГЛАВНОЙ ПОДГРУППЫ ПЕРЕОДИЧЕСКОЙ СИТЕМЫ ХИМИЧЕСКИХ ЭЛЕМЕНТОВ Д.И.МЕНДЕЛЕЕВА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112542"/>
            <a:ext cx="9144000" cy="1655762"/>
          </a:xfrm>
        </p:spPr>
        <p:txBody>
          <a:bodyPr/>
          <a:lstStyle/>
          <a:p>
            <a:endParaRPr lang="ru-RU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562664" y="5711483"/>
            <a:ext cx="9629335" cy="11465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4" descr="http://5klass.net/datas/khimija/Periodicheskaja-sistema-Mendeleeva/0007-007-Periodicheskaja-sistema-Mendeleev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9938" y="498695"/>
            <a:ext cx="3892061" cy="29190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435689198"/>
      </p:ext>
    </p:extLst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ds03.infourok.ru/uploads/ex/00f7/00045a3e-64497ca0/img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78878" y="365125"/>
            <a:ext cx="5913122" cy="1325563"/>
          </a:xfrm>
        </p:spPr>
        <p:txBody>
          <a:bodyPr>
            <a:normAutofit fontScale="90000"/>
          </a:bodyPr>
          <a:lstStyle/>
          <a:p>
            <a:pPr algn="r"/>
            <a:r>
              <a:rPr lang="ru-RU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ОТКРЫТИЯ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53905" y="1199954"/>
            <a:ext cx="5763067" cy="481432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ЛИТИЙ</a:t>
            </a:r>
          </a:p>
        </p:txBody>
      </p:sp>
      <p:pic>
        <p:nvPicPr>
          <p:cNvPr id="2054" name="Picture 6" descr="http://foto.mercatos.net/foto.v0/bc24.u200997.ad1457489.0.Lithium_chemically_pure_800x6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459" y="185445"/>
            <a:ext cx="1352210" cy="15052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im3-tub-ru.yandex.net/i?id=6a8dd399d35388b8e34c983b6da0673e-l&amp;n=1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696" y="534438"/>
            <a:ext cx="3132428" cy="34598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geo.web.ru/druza/m-petal_13_106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1152" y="1768364"/>
            <a:ext cx="3425330" cy="37117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://mineralog.ru/100/foto9/spo_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995" y="2908960"/>
            <a:ext cx="3842977" cy="38429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044413990"/>
      </p:ext>
    </p:extLst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ds03.infourok.ru/uploads/ex/00f7/00045a3e-64497ca0/img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45193" y="503261"/>
            <a:ext cx="3799449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НАТРИЙ И КАЛИЙ</a:t>
            </a:r>
          </a:p>
        </p:txBody>
      </p:sp>
      <p:pic>
        <p:nvPicPr>
          <p:cNvPr id="3076" name="Picture 4" descr="https://im3-tub-ru.yandex.net/i?id=4da584f2a206f81c001772aefab995ac-l&amp;n=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22" y="197387"/>
            <a:ext cx="1478547" cy="16454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im2-tub-ru.yandex.net/i?id=71cfd82b6403cacb084ead1d389d687f-l&amp;n=1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069" y="197387"/>
            <a:ext cx="1478547" cy="16454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im1-tub-ru.yandex.net/i?id=b0dd32cf7eb625188824277ab933e575-l&amp;n=1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4426" y="509563"/>
            <a:ext cx="4320767" cy="58388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01582280"/>
      </p:ext>
    </p:extLst>
  </p:cSld>
  <p:clrMapOvr>
    <a:masterClrMapping/>
  </p:clrMapOvr>
  <p:transition spd="slow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ds03.infourok.ru/uploads/ex/00f7/00045a3e-64497ca0/img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02991" y="826819"/>
            <a:ext cx="3883856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РУБИДИЙ</a:t>
            </a:r>
          </a:p>
        </p:txBody>
      </p:sp>
      <p:pic>
        <p:nvPicPr>
          <p:cNvPr id="5124" name="Picture 4" descr="https://tvoi-uvelirr.ru/wp-content/uploads/2016/01/%D0%A0%D1%83%D0%B1%D0%B8%D0%B4%D0%B8%D0%B9-%D0%BC%D0%B5%D1%82%D0%B0%D0%BB%D0%BB-%D0%A1%D0%B2%D0%BE%D0%B9%D1%81%D1%82%D0%B2%D0%B0-%D1%80%D1%83%D0%B1%D0%B8%D0%B4%D0%B8%D1%8F-%D0%9F%D1%80%D0%B8%D0%BC%D0%B5%D0%BD%D0%B5%D0%BD%D0%B8%D0%B5-%D1%80%D1%83%D0%B1%D0%B8%D0%B4%D0%B8%D1%8F-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14" y="296229"/>
            <a:ext cx="1973815" cy="21937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6" descr="https://im2-tub-ru.yandex.net/i?id=eb6210944c9605fb2a6a287df953daba-l&amp;n=13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8" descr="https://im2-tub-ru.yandex.net/i?id=eb6210944c9605fb2a6a287df953daba-l&amp;n=13"/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30" name="Picture 10" descr="https://im2-tub-ru.yandex.net/i?id=eb6210944c9605fb2a6a287df953daba-l&amp;n=1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719" y="943121"/>
            <a:ext cx="3534127" cy="45309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http://start.school655.ru/page/fizika/17/foto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8203" y="1758461"/>
            <a:ext cx="3381882" cy="47759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861661648"/>
      </p:ext>
    </p:extLst>
  </p:cSld>
  <p:clrMapOvr>
    <a:masterClrMapping/>
  </p:clrMapOvr>
  <p:transition spd="slow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ds03.infourok.ru/uploads/ex/00f7/00045a3e-64497ca0/img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13342" y="615804"/>
            <a:ext cx="5234354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ЦЕЗИЙ</a:t>
            </a:r>
          </a:p>
        </p:txBody>
      </p:sp>
      <p:pic>
        <p:nvPicPr>
          <p:cNvPr id="7172" name="Picture 4" descr="https://im1-tub-ru.yandex.net/i?id=1ca81850e50ac19f4a90e0b0bd46aafe-l&amp;n=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618" y="445550"/>
            <a:ext cx="1771650" cy="19716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s://im2-tub-ru.yandex.net/i?id=eb6210944c9605fb2a6a287df953daba-l&amp;n=1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9871" y="933815"/>
            <a:ext cx="3254326" cy="41722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2" descr="http://start.school655.ru/page/fizika/17/foto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8637" y="1758461"/>
            <a:ext cx="3381882" cy="47759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989585519"/>
      </p:ext>
    </p:extLst>
  </p:cSld>
  <p:clrMapOvr>
    <a:masterClrMapping/>
  </p:clrMapOvr>
  <p:transition spd="slow"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ds03.infourok.ru/uploads/ex/00f7/00045a3e-64497ca0/img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6898" y="573601"/>
            <a:ext cx="5051474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ФРАНЦИЙ</a:t>
            </a:r>
          </a:p>
        </p:txBody>
      </p:sp>
      <p:pic>
        <p:nvPicPr>
          <p:cNvPr id="9222" name="Picture 6" descr="https://im1-tub-ru.yandex.net/i?id=fdb415e3523433c5567f6691404b56a2&amp;n=33&amp;h=138&amp;w=12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98" y="366200"/>
            <a:ext cx="1542464" cy="17166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http://img1.liveinternet.ru/images/attach/c/2/65/509/65509441_Marguerite_Perey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4460" y="788586"/>
            <a:ext cx="3404383" cy="46751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https://im1-tub-ru.yandex.net/i?id=dc279f16b9bf3c38c87228af2733073b-l&amp;n=1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021" y="2082814"/>
            <a:ext cx="3506564" cy="39024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110546341"/>
      </p:ext>
    </p:extLst>
  </p:cSld>
  <p:clrMapOvr>
    <a:masterClrMapping/>
  </p:clrMapOvr>
  <p:transition spd="slow">
    <p:randomBar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ds03.infourok.ru/uploads/ex/00f7/00045a3e-64497ca0/img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НАХОЖДЕНИЕ В ПРИРОДЕ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4815" y="559532"/>
            <a:ext cx="3691597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ЛИТИЙ</a:t>
            </a:r>
          </a:p>
        </p:txBody>
      </p:sp>
      <p:pic>
        <p:nvPicPr>
          <p:cNvPr id="10244" name="Picture 4" descr="http://topkin.ru/wp-content/uploads/2015/08/litii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0613" y="1212743"/>
            <a:ext cx="8141238" cy="54859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215778936"/>
      </p:ext>
    </p:extLst>
  </p:cSld>
  <p:clrMapOvr>
    <a:masterClrMapping/>
  </p:clrMapOvr>
  <p:transition spd="slow">
    <p:randomBar dir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ds03.infourok.ru/uploads/ex/00f7/00045a3e-64497ca0/img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7018" y="601736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НАТРИЙ</a:t>
            </a:r>
          </a:p>
        </p:txBody>
      </p:sp>
      <p:pic>
        <p:nvPicPr>
          <p:cNvPr id="11268" name="Picture 4" descr="https://im0-tub-ru.yandex.net/i?id=6ee4e29b098ca8580950f29624e3c5b5-l&amp;n=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0724" y="982895"/>
            <a:ext cx="7630551" cy="57229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997728191"/>
      </p:ext>
    </p:extLst>
  </p:cSld>
  <p:clrMapOvr>
    <a:masterClrMapping/>
  </p:clrMapOvr>
  <p:transition spd="slow">
    <p:randomBar dir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s://ds03.infourok.ru/uploads/ex/00f7/00045a3e-64497ca0/img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5492" y="559533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КАЛИЙ</a:t>
            </a:r>
          </a:p>
        </p:txBody>
      </p:sp>
      <p:pic>
        <p:nvPicPr>
          <p:cNvPr id="12292" name="Picture 4" descr="http://xcook.info/sites/default/files/products/6/kalij-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890" y="559533"/>
            <a:ext cx="6730219" cy="61585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734522766"/>
      </p:ext>
    </p:extLst>
  </p:cSld>
  <p:clrMapOvr>
    <a:masterClrMapping/>
  </p:clrMapOvr>
  <p:transition spd="slow">
    <p:randomBar dir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s://ds03.infourok.ru/uploads/ex/00f7/00045a3e-64497ca0/img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1425" y="601736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МЕДЬ</a:t>
            </a:r>
          </a:p>
        </p:txBody>
      </p:sp>
      <p:pic>
        <p:nvPicPr>
          <p:cNvPr id="13316" name="Picture 4" descr="https://im2-tub-ru.yandex.net/i?id=eb3f99eaf48d976d420d205debe44f5e-l&amp;n=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3325" y="0"/>
            <a:ext cx="724535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427164139"/>
      </p:ext>
    </p:extLst>
  </p:cSld>
  <p:clrMapOvr>
    <a:masterClrMapping/>
  </p:clrMapOvr>
  <p:transition spd="slow">
    <p:randomBar dir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ds03.infourok.ru/uploads/ex/00f7/00045a3e-64497ca0/img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7018" y="54546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РУБИДИЙ</a:t>
            </a:r>
          </a:p>
        </p:txBody>
      </p:sp>
      <p:sp>
        <p:nvSpPr>
          <p:cNvPr id="4" name="AutoShape 4" descr="http://www.protown.ru/pic/rubidium2.jpg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346" name="Picture 10" descr="http://www.protown.ru/pic/rubidium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1715" y="1130691"/>
            <a:ext cx="7883769" cy="53497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447715950"/>
      </p:ext>
    </p:extLst>
  </p:cSld>
  <p:clrMapOvr>
    <a:masterClrMapping/>
  </p:clrMapOvr>
  <p:transition spd="slow">
    <p:randomBar dir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ds03.infourok.ru/uploads/ex/00f7/00045a3e-64497ca0/img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680" y="54546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ЦЕЗИЙ</a:t>
            </a:r>
          </a:p>
        </p:txBody>
      </p:sp>
      <p:pic>
        <p:nvPicPr>
          <p:cNvPr id="16388" name="Picture 4" descr="https://im2-tub-ru.yandex.net/i?id=c19cf27baeb4d388b7b1abda784572cf-l&amp;n=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480" y="1228577"/>
            <a:ext cx="10428850" cy="52144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04735439"/>
      </p:ext>
    </p:extLst>
  </p:cSld>
  <p:clrMapOvr>
    <a:masterClrMapping/>
  </p:clrMapOvr>
  <p:transition spd="slow">
    <p:randomBar dir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s://ds03.infourok.ru/uploads/ex/00f7/00045a3e-64497ca0/img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2951" y="587668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ФРАНЦИЙ</a:t>
            </a:r>
          </a:p>
        </p:txBody>
      </p:sp>
      <p:pic>
        <p:nvPicPr>
          <p:cNvPr id="18436" name="Picture 4" descr="http://www.periodictablepen.com/1-periodic-table/Samples/Thorite/s12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5100" y="76200"/>
            <a:ext cx="6781800" cy="6705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333609800"/>
      </p:ext>
    </p:extLst>
  </p:cSld>
  <p:clrMapOvr>
    <a:masterClrMapping/>
  </p:clrMapOvr>
  <p:transition spd="slow">
    <p:randomBar dir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s://ds03.infourok.ru/uploads/ex/00f7/00045a3e-64497ca0/img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1590" y="475127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ЛИТИЙ</a:t>
            </a:r>
          </a:p>
          <a:p>
            <a:pPr marL="0" indent="0" algn="ctr">
              <a:buNone/>
            </a:pPr>
            <a:endParaRPr lang="ru-RU" sz="36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711590" y="1647192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ru-RU" sz="8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8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2LiCl ± 2</a:t>
            </a:r>
            <a:r>
              <a:rPr lang="ru-RU" sz="8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8000" b="1" i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8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 → 2</a:t>
            </a:r>
            <a:r>
              <a:rPr lang="en-US" sz="8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Li + Cl</a:t>
            </a:r>
            <a:r>
              <a:rPr lang="en-US" sz="80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8000" b="1" i="1" baseline="-25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901420"/>
      </p:ext>
    </p:extLst>
  </p:cSld>
  <p:clrMapOvr>
    <a:masterClrMapping/>
  </p:clrMapOvr>
  <p:transition spd="slow">
    <p:randomBar dir="vert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s://ds03.infourok.ru/uploads/ex/00f7/00045a3e-64497ca0/img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87668"/>
            <a:ext cx="10515600" cy="101604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НАТРИЙ</a:t>
            </a: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484163" y="1683360"/>
            <a:ext cx="10515600" cy="10160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36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723314" y="1434905"/>
            <a:ext cx="11051344" cy="5092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6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Na2CO3 + 2C -&gt; 2Na + 3 CO</a:t>
            </a:r>
          </a:p>
          <a:p>
            <a:pPr marL="0" indent="0" algn="ctr">
              <a:buNone/>
            </a:pPr>
            <a:r>
              <a:rPr lang="ru-RU" sz="66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</a:p>
          <a:p>
            <a:pPr marL="0" indent="0" algn="ctr">
              <a:buNone/>
            </a:pPr>
            <a:endParaRPr lang="ru-RU" sz="6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6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2NaCl -&gt; 2Na + Cl2   </a:t>
            </a:r>
            <a:endParaRPr lang="ru-RU" sz="28700" b="1" i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39614725"/>
      </p:ext>
    </p:extLst>
  </p:cSld>
  <p:clrMapOvr>
    <a:masterClrMapping/>
  </p:clrMapOvr>
  <p:transition spd="slow">
    <p:randomBar dir="vert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s://ds03.infourok.ru/uploads/ex/00f7/00045a3e-64497ca0/img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59533"/>
            <a:ext cx="10515600" cy="104418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КАЛИЙ</a:t>
            </a: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554502" y="1603717"/>
            <a:ext cx="10515600" cy="525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6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KOH+Na→NaOH+K</a:t>
            </a:r>
            <a:r>
              <a:rPr lang="ru-RU" sz="6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algn="ctr">
              <a:buNone/>
            </a:pPr>
            <a:r>
              <a:rPr lang="ru-RU" sz="66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</a:p>
          <a:p>
            <a:pPr marL="0" indent="0" algn="ctr">
              <a:buNone/>
            </a:pPr>
            <a:r>
              <a:rPr lang="ru-RU" sz="6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KCI+Na→NaCI+K</a:t>
            </a:r>
            <a:r>
              <a:rPr lang="ru-RU" sz="6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6600" b="1" i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98429858"/>
      </p:ext>
    </p:extLst>
  </p:cSld>
  <p:clrMapOvr>
    <a:masterClrMapping/>
  </p:clrMapOvr>
  <p:transition spd="slow">
    <p:randomBar dir="vert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s://ds03.infourok.ru/uploads/ex/00f7/00045a3e-64497ca0/img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43939"/>
            <a:ext cx="10515600" cy="95977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РУБИДИЙ</a:t>
            </a: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838200" y="1287877"/>
            <a:ext cx="10515600" cy="52676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ru-RU" sz="6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6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RbAl</a:t>
            </a:r>
            <a:r>
              <a:rPr lang="ru-RU" sz="6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(SO4)2·12H2O, </a:t>
            </a:r>
          </a:p>
          <a:p>
            <a:pPr marL="0" indent="0" algn="ctr">
              <a:buNone/>
            </a:pPr>
            <a:r>
              <a:rPr lang="ru-RU" sz="6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KAl</a:t>
            </a:r>
            <a:r>
              <a:rPr lang="ru-RU" sz="6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(SO4)2·12H2O, </a:t>
            </a:r>
          </a:p>
          <a:p>
            <a:pPr marL="0" indent="0" algn="ctr">
              <a:buNone/>
            </a:pPr>
            <a:r>
              <a:rPr lang="ru-RU" sz="6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CsAl</a:t>
            </a:r>
            <a:r>
              <a:rPr lang="ru-RU" sz="6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(SO4)2·12H2O.</a:t>
            </a:r>
            <a:endParaRPr lang="ru-RU" sz="6600" b="1" i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67982183"/>
      </p:ext>
    </p:extLst>
  </p:cSld>
  <p:clrMapOvr>
    <a:masterClrMapping/>
  </p:clrMapOvr>
  <p:transition spd="slow">
    <p:randomBar dir="vert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s://ds03.infourok.ru/uploads/ex/00f7/00045a3e-64497ca0/img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7231" y="0"/>
            <a:ext cx="12309231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6814" y="643939"/>
            <a:ext cx="10515600" cy="90350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ЗОЛОТО</a:t>
            </a: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831750" y="1287878"/>
            <a:ext cx="10515600" cy="51410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4Au + 8NaCN + 2H</a:t>
            </a:r>
            <a:r>
              <a:rPr lang="en-US" sz="48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 + O</a:t>
            </a:r>
            <a:r>
              <a:rPr lang="en-US" sz="48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 = 4Na[Au(CN)</a:t>
            </a:r>
            <a:r>
              <a:rPr lang="en-US" sz="48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] + 4NaOH</a:t>
            </a:r>
            <a:endParaRPr lang="ru-RU" sz="4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endParaRPr lang="ru-RU" sz="4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2[Au(CN)</a:t>
            </a:r>
            <a:r>
              <a:rPr lang="en-US" sz="48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sz="4800" b="1" i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 + Zn = [Zn(CN)</a:t>
            </a:r>
            <a:r>
              <a:rPr lang="en-US" sz="480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sz="4800" b="1" i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en-US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 + 2Au</a:t>
            </a:r>
            <a:endParaRPr lang="ru-RU" sz="4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8003713"/>
      </p:ext>
    </p:extLst>
  </p:cSld>
  <p:clrMapOvr>
    <a:masterClrMapping/>
  </p:clrMapOvr>
  <p:transition spd="slow">
    <p:randomBar dir="vert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s://ds03.infourok.ru/uploads/ex/00f7/00045a3e-64497ca0/img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309231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ФРАНЦИЙ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6600" b="1" i="1" baseline="30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6600" b="1" i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197</a:t>
            </a:r>
            <a:r>
              <a:rPr lang="ru-RU" sz="6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Au + </a:t>
            </a:r>
            <a:r>
              <a:rPr lang="ru-RU" sz="6600" b="1" i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lang="ru-RU" sz="6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 = </a:t>
            </a:r>
            <a:r>
              <a:rPr lang="ru-RU" sz="6600" b="1" i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210</a:t>
            </a:r>
            <a:r>
              <a:rPr lang="ru-RU" sz="6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Fr +5n</a:t>
            </a:r>
          </a:p>
        </p:txBody>
      </p:sp>
    </p:spTree>
    <p:extLst>
      <p:ext uri="{BB962C8B-B14F-4D97-AF65-F5344CB8AC3E}">
        <p14:creationId xmlns="" xmlns:p14="http://schemas.microsoft.com/office/powerpoint/2010/main" val="366264717"/>
      </p:ext>
    </p:extLst>
  </p:cSld>
  <p:clrMapOvr>
    <a:masterClrMapping/>
  </p:clrMapOvr>
  <p:transition spd="slow">
    <p:randomBar dir="vert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s://ds03.infourok.ru/uploads/ex/00f7/00045a3e-64497ca0/img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309231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ОСОБЕННОТИ СТРОЕНИЯ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4912" y="1237957"/>
            <a:ext cx="4614202" cy="49390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Литий </a:t>
            </a:r>
            <a:r>
              <a:rPr lang="ru-RU" sz="4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Li</a:t>
            </a:r>
            <a:r>
              <a:rPr 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=&gt;</a:t>
            </a:r>
          </a:p>
          <a:p>
            <a:pPr marL="0" indent="0">
              <a:buNone/>
            </a:pPr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Натрий Na</a:t>
            </a:r>
            <a:r>
              <a:rPr 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=&gt;</a:t>
            </a:r>
          </a:p>
          <a:p>
            <a:pPr marL="0" indent="0">
              <a:buNone/>
            </a:pPr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Калий К</a:t>
            </a:r>
            <a:r>
              <a:rPr 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=&gt;</a:t>
            </a:r>
            <a:endParaRPr lang="ru-RU" sz="4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Рубидий </a:t>
            </a:r>
            <a:r>
              <a:rPr lang="ru-RU" sz="4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Rb</a:t>
            </a:r>
            <a:r>
              <a:rPr 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=&gt;                  </a:t>
            </a:r>
            <a:endParaRPr lang="ru-RU" sz="4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Цезий </a:t>
            </a:r>
            <a:r>
              <a:rPr lang="ru-RU" sz="4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Cs</a:t>
            </a:r>
            <a:r>
              <a:rPr 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=&gt;</a:t>
            </a:r>
            <a:endParaRPr lang="ru-RU" sz="4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Франций </a:t>
            </a:r>
            <a:r>
              <a:rPr lang="ru-RU" sz="4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Fr</a:t>
            </a:r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=&gt;</a:t>
            </a:r>
            <a:endParaRPr lang="ru-RU" sz="4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авая круглая скобка 4"/>
          <p:cNvSpPr/>
          <p:nvPr/>
        </p:nvSpPr>
        <p:spPr>
          <a:xfrm>
            <a:off x="3404382" y="1237957"/>
            <a:ext cx="1111347" cy="4811151"/>
          </a:xfrm>
          <a:prstGeom prst="rightBracket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4515729" y="1237957"/>
            <a:ext cx="7676271" cy="49390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элементы называют щелочными металлами (ЩМ), так как их простые вещества образуют при взаимодействии с водой едкие щелочи.</a:t>
            </a:r>
          </a:p>
        </p:txBody>
      </p:sp>
    </p:spTree>
    <p:extLst>
      <p:ext uri="{BB962C8B-B14F-4D97-AF65-F5344CB8AC3E}">
        <p14:creationId xmlns="" xmlns:p14="http://schemas.microsoft.com/office/powerpoint/2010/main" val="2366119032"/>
      </p:ext>
    </p:extLst>
  </p:cSld>
  <p:clrMapOvr>
    <a:masterClrMapping/>
  </p:clrMapOvr>
  <p:transition spd="slow">
    <p:randomBar dir="vert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s://ds03.infourok.ru/uploads/ex/00f7/00045a3e-64497ca0/img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309231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61182" y="478301"/>
            <a:ext cx="11183815" cy="6133513"/>
          </a:xfrm>
        </p:spPr>
        <p:txBody>
          <a:bodyPr/>
          <a:lstStyle/>
          <a:p>
            <a:pPr marL="0" indent="0" algn="ctr">
              <a:buNone/>
            </a:pP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Электронные формулы, а также некоторые свойства щелочных металлов представлены в таблице ниже:</a:t>
            </a:r>
          </a:p>
          <a:p>
            <a:endParaRPr lang="ru-RU" dirty="0"/>
          </a:p>
        </p:txBody>
      </p:sp>
      <p:pic>
        <p:nvPicPr>
          <p:cNvPr id="2050" name="Picture 2" descr="https://im2-tub-ru.yandex.net/i?id=03938dff8f14ea7df6278cac04154aa4-l&amp;n=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1067" y="1376875"/>
            <a:ext cx="7144043" cy="53580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106330098"/>
      </p:ext>
    </p:extLst>
  </p:cSld>
  <p:clrMapOvr>
    <a:masterClrMapping/>
  </p:clrMapOvr>
  <p:transition spd="slow">
    <p:randomBar dir="vert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s://ds03.infourok.ru/uploads/ex/00f7/00045a3e-64497ca0/img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309231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ФИЗИЧЕСКИЕ СВОЙСТВА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56602"/>
            <a:ext cx="12192000" cy="5901397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buNone/>
            </a:pP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чистом виде щелочные металлы представляют собой легкие, мягкие вещества серебристо-белого цвета на срезе, быстро тускнеющие на воздухе вследствие окисления (цезий имеет золотисто-желтый оттенок).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3078" name="Picture 6" descr="https://im2-tub-ru.yandex.net/i?id=c19cf27baeb4d388b7b1abda784572cf-l&amp;n=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1" y="3564035"/>
            <a:ext cx="5791200" cy="28956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262446500"/>
      </p:ext>
    </p:extLst>
  </p:cSld>
  <p:clrMapOvr>
    <a:masterClrMapping/>
  </p:clrMapOvr>
  <p:transition spd="slow">
    <p:randomBar dir="vert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s://ds03.infourok.ru/uploads/ex/00f7/00045a3e-64497ca0/img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309231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ХИМИЧЕСКИЕ СВОЙСТВА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4745" y="1280160"/>
            <a:ext cx="11774658" cy="5078437"/>
          </a:xfrm>
        </p:spPr>
        <p:txBody>
          <a:bodyPr/>
          <a:lstStyle/>
          <a:p>
            <a:pPr marL="0" indent="0">
              <a:buNone/>
            </a:pPr>
            <a:endParaRPr lang="ru-RU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 кислородом идет с образованием пероксидов. Только литий образует оксид. </a:t>
            </a:r>
          </a:p>
          <a:p>
            <a:pPr marL="0" indent="0" algn="ctr">
              <a:buNone/>
            </a:pPr>
            <a:r>
              <a:rPr lang="ru-RU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4Li + O2 = 2Li2O 2Na + O2 = Na2O2 </a:t>
            </a:r>
          </a:p>
          <a:p>
            <a:pPr marL="0" indent="0" algn="ctr">
              <a:buNone/>
            </a:pPr>
            <a:r>
              <a:rPr lang="ru-RU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оксид пероксид </a:t>
            </a:r>
          </a:p>
          <a:p>
            <a:pPr marL="0" indent="0" algn="ctr">
              <a:buNone/>
            </a:pPr>
            <a:r>
              <a:rPr lang="ru-RU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 + O2 = KO2 (точнее K2O4) супероксид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107939199"/>
      </p:ext>
    </p:extLst>
  </p:cSld>
  <p:clrMapOvr>
    <a:masterClrMapping/>
  </p:clrMapOvr>
  <p:transition spd="slow">
    <p:randomBar dir="vert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s://ds03.infourok.ru/uploads/ex/00f7/00045a3e-64497ca0/img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309231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9150" y="1825625"/>
            <a:ext cx="11952849" cy="4351338"/>
          </a:xfrm>
        </p:spPr>
        <p:txBody>
          <a:bodyPr/>
          <a:lstStyle/>
          <a:p>
            <a:pPr marL="0" indent="0">
              <a:buNone/>
            </a:pP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 галогенами. Щелочные металлы сгорают в атмосфере хлора и фтора и легко соединяются с бромом или 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иодом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при обычной температуре. </a:t>
            </a:r>
          </a:p>
          <a:p>
            <a:pPr marL="0" indent="0" algn="ctr">
              <a:buNone/>
            </a:pPr>
            <a:r>
              <a:rPr lang="ru-RU" sz="6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2Na + Cl2 = 2NaCl 2K + Br2 = 2KBr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051781926"/>
      </p:ext>
    </p:extLst>
  </p:cSld>
  <p:clrMapOvr>
    <a:masterClrMapping/>
  </p:clrMapOvr>
  <p:transition spd="slow">
    <p:randomBar dir="vert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s://ds03.infourok.ru/uploads/ex/00f7/00045a3e-64497ca0/img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309231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" y="478302"/>
            <a:ext cx="12309231" cy="6379698"/>
          </a:xfrm>
        </p:spPr>
        <p:txBody>
          <a:bodyPr/>
          <a:lstStyle/>
          <a:p>
            <a:pPr marL="0" indent="0">
              <a:buNone/>
            </a:pP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 другими неметаллами. Щелочные металлы непосредственно соединяются с серой, фосфором, а при нагревании - с азотом и углеродом. </a:t>
            </a:r>
          </a:p>
          <a:p>
            <a:pPr marL="0" indent="0" algn="ctr">
              <a:buNone/>
            </a:pP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2Na + S = Na2S </a:t>
            </a:r>
          </a:p>
          <a:p>
            <a:pPr marL="0" indent="0" algn="ctr">
              <a:buNone/>
            </a:pP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3K + P = K3P </a:t>
            </a:r>
          </a:p>
          <a:p>
            <a:pPr marL="0" indent="0" algn="ctr">
              <a:buNone/>
            </a:pP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6Na + N2 = 2Na3N </a:t>
            </a:r>
          </a:p>
          <a:p>
            <a:pPr marL="0" indent="0" algn="ctr">
              <a:buNone/>
            </a:pP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2Na + 2C = Na2C2 </a:t>
            </a:r>
          </a:p>
          <a:p>
            <a:pPr marL="0" indent="0">
              <a:buNone/>
            </a:pP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Нитриды, фосфиды, карбиды нестойкие и легко гидролизуются: </a:t>
            </a:r>
          </a:p>
          <a:p>
            <a:pPr marL="0" indent="0" algn="ctr">
              <a:buNone/>
            </a:pP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Li3N + 3H2O = 3LiOH + NH3</a:t>
            </a: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</a:t>
            </a: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buNone/>
            </a:pP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Na2C2 + 2H2O = 2NaOH + C2H2</a:t>
            </a: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</a:t>
            </a: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656096981"/>
      </p:ext>
    </p:extLst>
  </p:cSld>
  <p:clrMapOvr>
    <a:masterClrMapping/>
  </p:clrMapOvr>
  <p:transition spd="slow">
    <p:randomBar dir="vert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s://ds03.infourok.ru/uploads/ex/00f7/00045a3e-64497ca0/img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309231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" y="492369"/>
            <a:ext cx="12309231" cy="6246056"/>
          </a:xfrm>
        </p:spPr>
        <p:txBody>
          <a:bodyPr/>
          <a:lstStyle/>
          <a:p>
            <a:pPr marL="0" indent="0">
              <a:buNone/>
            </a:pPr>
            <a:endParaRPr lang="ru-RU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 водородом. При нагревании щелочных металлов с водородом образуются гидриды с ионной кристаллической решеткой. Гидриды гидролизуются в воде и спиртах и легко окисляются.</a:t>
            </a:r>
          </a:p>
          <a:p>
            <a:pPr marL="0" indent="0" algn="ctr">
              <a:buNone/>
            </a:pP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2Na + H2 = 2NaH </a:t>
            </a:r>
          </a:p>
          <a:p>
            <a:pPr marL="0" indent="0" algn="ctr">
              <a:buNone/>
            </a:pP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2NaH + 2H2O = 2NaOH + 2H2</a:t>
            </a: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</a:t>
            </a: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buNone/>
            </a:pPr>
            <a:r>
              <a:rPr lang="ru-RU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NaH</a:t>
            </a: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+ C2H5OH = C2H5ONa + H2</a:t>
            </a: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</a:t>
            </a:r>
          </a:p>
          <a:p>
            <a:pPr marL="0" indent="0" algn="ctr">
              <a:buNone/>
            </a:pP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2KH + O2 = K2O + H2O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76314119"/>
      </p:ext>
    </p:extLst>
  </p:cSld>
  <p:clrMapOvr>
    <a:masterClrMapping/>
  </p:clrMapOvr>
  <p:transition spd="slow">
    <p:randomBar dir="vert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s://ds03.infourok.ru/uploads/ex/00f7/00045a3e-64497ca0/img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309231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64234"/>
            <a:ext cx="12309230" cy="6393766"/>
          </a:xfrm>
        </p:spPr>
        <p:txBody>
          <a:bodyPr/>
          <a:lstStyle/>
          <a:p>
            <a:pPr marL="0" indent="0">
              <a:buNone/>
            </a:pPr>
            <a:endParaRPr lang="ru-RU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Щелочные металлы разлагают воду, спирты и аммиак (они настолько сильные восстановители, что окисляются водой, спиртами и аммиаком) </a:t>
            </a:r>
          </a:p>
          <a:p>
            <a:pPr marL="0" indent="0" algn="ctr">
              <a:buNone/>
            </a:pP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2K + 2H2O = 2KOH + H2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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buNone/>
            </a:pP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2Na + 2C2H5OH = 2C2H5ONa + H2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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buNone/>
            </a:pP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2NH3 + 2Na = 2NaNH2 + H2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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584511824"/>
      </p:ext>
    </p:extLst>
  </p:cSld>
  <p:clrMapOvr>
    <a:masterClrMapping/>
  </p:clrMapOvr>
  <p:transition spd="slow">
    <p:randomBar dir="vert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s://ds03.infourok.ru/uploads/ex/00f7/00045a3e-64497ca0/img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309231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22030"/>
            <a:ext cx="12309230" cy="6435969"/>
          </a:xfrm>
        </p:spPr>
        <p:txBody>
          <a:bodyPr/>
          <a:lstStyle/>
          <a:p>
            <a:pPr marL="0" indent="0">
              <a:buNone/>
            </a:pPr>
            <a:endParaRPr lang="ru-RU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Щелочные металлы растворяются в кислотах-</a:t>
            </a:r>
            <a:r>
              <a:rPr lang="ru-RU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неокислителях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вытесняя водород и в кислотах-окислителях, глубоко восстанавливая их. </a:t>
            </a:r>
          </a:p>
          <a:p>
            <a:pPr marL="0" indent="0" algn="ctr">
              <a:buNone/>
            </a:pP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2Na + H3PO4 = Na2HPO4 + H2</a:t>
            </a: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</a:t>
            </a:r>
          </a:p>
          <a:p>
            <a:pPr marL="0" indent="0" algn="ctr">
              <a:buNone/>
            </a:pP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2Na + H2SO4разб = Na2SO4 + H2</a:t>
            </a: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</a:t>
            </a: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buNone/>
            </a:pP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10Na + 12HNO3разб = 10NaNO3 + N2</a:t>
            </a: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</a:t>
            </a: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+ 6H2O </a:t>
            </a:r>
          </a:p>
          <a:p>
            <a:pPr marL="0" indent="0" algn="ctr">
              <a:buNone/>
            </a:pP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8Na + 5H2SO4конц = 4Na2SO4 + H2S</a:t>
            </a: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</a:t>
            </a: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+ 4H2O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758254712"/>
      </p:ext>
    </p:extLst>
  </p:cSld>
  <p:clrMapOvr>
    <a:masterClrMapping/>
  </p:clrMapOvr>
  <p:transition spd="slow">
    <p:randomBar dir="vert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s://ds03.infourok.ru/uploads/ex/00f7/00045a3e-64497ca0/img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309231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64234"/>
            <a:ext cx="12309230" cy="6393766"/>
          </a:xfrm>
        </p:spPr>
        <p:txBody>
          <a:bodyPr/>
          <a:lstStyle/>
          <a:p>
            <a:pPr marL="0" indent="0">
              <a:buNone/>
            </a:pPr>
            <a:endParaRPr lang="ru-RU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Щелочные металлы вытесняют из расплавов солей или оксидов менее активные металлы: </a:t>
            </a:r>
          </a:p>
          <a:p>
            <a:pPr marL="0" indent="0" algn="ctr">
              <a:buNone/>
            </a:pPr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MgCl2 + 2Na = </a:t>
            </a:r>
            <a:r>
              <a:rPr lang="ru-RU" sz="4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Mg</a:t>
            </a:r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+ 2NaCl </a:t>
            </a:r>
          </a:p>
          <a:p>
            <a:pPr marL="0" indent="0" algn="ctr">
              <a:buNone/>
            </a:pPr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Al2O3 + 6Na = 2Al + 3Na2O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157703014"/>
      </p:ext>
    </p:extLst>
  </p:cSld>
  <p:clrMapOvr>
    <a:masterClrMapping/>
  </p:clrMapOvr>
  <p:transition spd="slow">
    <p:randomBar dir="vert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s://ds03.infourok.ru/uploads/ex/00f7/00045a3e-64497ca0/img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309231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0748" y="559532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ЛИТИЙ</a:t>
            </a:r>
          </a:p>
        </p:txBody>
      </p:sp>
      <p:pic>
        <p:nvPicPr>
          <p:cNvPr id="4098" name="Picture 2" descr="http://www.modellmix.su/sites/default/files/1_129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388" y="1217350"/>
            <a:ext cx="4564966" cy="30357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static.rareearth.ru/set1/2017040025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848" y="1545065"/>
            <a:ext cx="4693007" cy="35602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632187012"/>
      </p:ext>
    </p:extLst>
  </p:cSld>
  <p:clrMapOvr>
    <a:masterClrMapping/>
  </p:clrMapOvr>
  <p:transition spd="slow">
    <p:randomBar dir="vert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s://ds03.infourok.ru/uploads/ex/00f7/00045a3e-64497ca0/img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309231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7018" y="517329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НАТРИЙ</a:t>
            </a:r>
          </a:p>
        </p:txBody>
      </p:sp>
      <p:pic>
        <p:nvPicPr>
          <p:cNvPr id="5122" name="Picture 2" descr="http://2321045.ru/photos/mylo-s-nulya-dlya-detey-svoimi-rukami-80051-larg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018" y="1125414"/>
            <a:ext cx="5028028" cy="33427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usktr.com/wp-content/uploads/2015/05/steklo_zautr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4687" y="1615184"/>
            <a:ext cx="5314950" cy="42481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285127303"/>
      </p:ext>
    </p:extLst>
  </p:cSld>
  <p:clrMapOvr>
    <a:masterClrMapping/>
  </p:clrMapOvr>
  <p:transition spd="slow">
    <p:randomBar dir="vert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s://ds03.infourok.ru/uploads/ex/00f7/00045a3e-64497ca0/img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309231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89194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КАЛИЙ</a:t>
            </a:r>
          </a:p>
        </p:txBody>
      </p:sp>
      <p:pic>
        <p:nvPicPr>
          <p:cNvPr id="6146" name="Picture 2" descr="https://im1-tub-ru.yandex.net/i?id=95e828f878842630e22f5c5fb1f23de0&amp;n=33&amp;h=215&amp;w=32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963" y="1110834"/>
            <a:ext cx="8089142" cy="53844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487175548"/>
      </p:ext>
    </p:extLst>
  </p:cSld>
  <p:clrMapOvr>
    <a:masterClrMapping/>
  </p:clrMapOvr>
  <p:transition spd="slow">
    <p:randomBar dir="vert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s://ds03.infourok.ru/uploads/ex/00f7/00045a3e-64497ca0/img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309231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7357" y="629871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ЦЕЗИЙ</a:t>
            </a:r>
          </a:p>
        </p:txBody>
      </p:sp>
      <p:pic>
        <p:nvPicPr>
          <p:cNvPr id="9218" name="Picture 2" descr="http://pic2.nipic.com/20090401/864846_085450099_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51" y="872196"/>
            <a:ext cx="8257319" cy="55236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03646600"/>
      </p:ext>
    </p:extLst>
  </p:cSld>
  <p:clrMapOvr>
    <a:masterClrMapping/>
  </p:clrMapOvr>
  <p:transition spd="slow">
    <p:randomBar dir="vert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s://ds03.infourok.ru/uploads/ex/00f7/00045a3e-64497ca0/img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309231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883" y="615804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ФРАНЦИЙ</a:t>
            </a:r>
          </a:p>
        </p:txBody>
      </p:sp>
      <p:pic>
        <p:nvPicPr>
          <p:cNvPr id="11266" name="Picture 2" descr="http://www.realto.ru/uploads/sorl_thumbs/22/8b/228b6006285da1d67fe17d338c8a4d7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364" y="1356288"/>
            <a:ext cx="11159064" cy="37784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771109598"/>
      </p:ext>
    </p:extLst>
  </p:cSld>
  <p:clrMapOvr>
    <a:masterClrMapping/>
  </p:clrMapOvr>
  <p:transition spd="slow">
    <p:randomBar dir="vert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471</Words>
  <Application>Microsoft Office PowerPoint</Application>
  <PresentationFormat>Произвольный</PresentationFormat>
  <Paragraphs>100</Paragraphs>
  <Slides>34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Тема Office</vt:lpstr>
      <vt:lpstr>ЭЛЕМЕНТЫ 1 ГРУППЫ ГЛАВНОЙ ПОДГРУППЫ ПЕРЕОДИЧЕСКОЙ СИТЕМЫ ХИМИЧЕСКИХ ЭЛЕМЕНТОВ Д.И.МЕНДЕЛЕЕВА</vt:lpstr>
      <vt:lpstr>ИСТОРИЯ ОТКРЫТИЯ </vt:lpstr>
      <vt:lpstr>Слайд 3</vt:lpstr>
      <vt:lpstr>Слайд 4</vt:lpstr>
      <vt:lpstr>Слайд 5</vt:lpstr>
      <vt:lpstr>Слайд 6</vt:lpstr>
      <vt:lpstr>НАХОЖДЕНИЕ В ПРИРОДЕ </vt:lpstr>
      <vt:lpstr>Слайд 8</vt:lpstr>
      <vt:lpstr>Слайд 9</vt:lpstr>
      <vt:lpstr>Слайд 10</vt:lpstr>
      <vt:lpstr>Слайд 11</vt:lpstr>
      <vt:lpstr>Слайд 12</vt:lpstr>
      <vt:lpstr>Слайд 13</vt:lpstr>
      <vt:lpstr>ПОЛУЧЕНИЕ </vt:lpstr>
      <vt:lpstr>Слайд 15</vt:lpstr>
      <vt:lpstr>Слайд 16</vt:lpstr>
      <vt:lpstr>Слайд 17</vt:lpstr>
      <vt:lpstr>Слайд 18</vt:lpstr>
      <vt:lpstr>ФРАНЦИЙ</vt:lpstr>
      <vt:lpstr>ОСОБЕННОТИ СТРОЕНИЯ </vt:lpstr>
      <vt:lpstr>Слайд 21</vt:lpstr>
      <vt:lpstr>ФИЗИЧЕСКИЕ СВОЙСТВА </vt:lpstr>
      <vt:lpstr>ХИМИЧЕСКИЕ СВОЙСТВА </vt:lpstr>
      <vt:lpstr>Слайд 24</vt:lpstr>
      <vt:lpstr>Слайд 25</vt:lpstr>
      <vt:lpstr>Слайд 26</vt:lpstr>
      <vt:lpstr>Слайд 27</vt:lpstr>
      <vt:lpstr>Слайд 28</vt:lpstr>
      <vt:lpstr>Слайд 29</vt:lpstr>
      <vt:lpstr>ПРИМЕНЕНИЕ</vt:lpstr>
      <vt:lpstr>Слайд 31</vt:lpstr>
      <vt:lpstr>Слайд 32</vt:lpstr>
      <vt:lpstr>Слайд 33</vt:lpstr>
      <vt:lpstr>Слайд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ЭЛЕМЕНТЫ 1 ГРУППЫ ГЛАВНОЙ ПОДГРУППЫ ПЕРЕОДИЧЕСКОЙ СИТЕМЫ ХИМИЧЕСКИХ ЭЛЕМЕНТОВ Д.И.МЕНДЕЛЕЕВА</dc:title>
  <dc:creator>Мария Юрина</dc:creator>
  <cp:lastModifiedBy>user3</cp:lastModifiedBy>
  <cp:revision>25</cp:revision>
  <dcterms:created xsi:type="dcterms:W3CDTF">2017-03-01T13:26:33Z</dcterms:created>
  <dcterms:modified xsi:type="dcterms:W3CDTF">2017-03-06T10:32:53Z</dcterms:modified>
</cp:coreProperties>
</file>